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6347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Рухова активність – здоровий спосіб життя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7660" y="5085184"/>
            <a:ext cx="2088232" cy="504056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</a:rPr>
              <a:t>2022</a:t>
            </a:r>
            <a:endParaRPr lang="uk-UA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404664"/>
            <a:ext cx="7772400" cy="887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КЗЗСО І-ІІІ ступенів «</a:t>
            </a:r>
            <a:r>
              <a:rPr lang="uk-UA" sz="2400" b="1" dirty="0" err="1" smtClean="0">
                <a:solidFill>
                  <a:schemeClr val="bg1"/>
                </a:solidFill>
              </a:rPr>
              <a:t>Ватутінський</a:t>
            </a:r>
            <a:r>
              <a:rPr lang="uk-UA" sz="2400" b="1" dirty="0" smtClean="0">
                <a:solidFill>
                  <a:schemeClr val="bg1"/>
                </a:solidFill>
              </a:rPr>
              <a:t> ліцей №6 </a:t>
            </a:r>
            <a:r>
              <a:rPr lang="uk-UA" sz="2400" b="1" dirty="0" err="1" smtClean="0">
                <a:solidFill>
                  <a:schemeClr val="bg1"/>
                </a:solidFill>
              </a:rPr>
              <a:t>Ватутінської</a:t>
            </a:r>
            <a:r>
              <a:rPr lang="uk-UA" sz="2400" b="1" dirty="0" smtClean="0">
                <a:solidFill>
                  <a:schemeClr val="bg1"/>
                </a:solidFill>
              </a:rPr>
              <a:t> міської ради Черкаської області»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07976" y="1556792"/>
            <a:ext cx="7772400" cy="887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uk-UA" sz="2400" b="1" i="1" dirty="0" err="1" smtClean="0">
                <a:solidFill>
                  <a:schemeClr val="bg1"/>
                </a:solidFill>
              </a:rPr>
              <a:t>Підпроєкт</a:t>
            </a:r>
            <a:r>
              <a:rPr lang="uk-UA" sz="2400" b="1" i="1" dirty="0" smtClean="0">
                <a:solidFill>
                  <a:schemeClr val="bg1"/>
                </a:solidFill>
              </a:rPr>
              <a:t> Ліги старшокласників </a:t>
            </a:r>
          </a:p>
          <a:p>
            <a:pPr algn="r"/>
            <a:r>
              <a:rPr lang="uk-UA" sz="2400" b="1" i="1" dirty="0" smtClean="0">
                <a:solidFill>
                  <a:schemeClr val="bg1"/>
                </a:solidFill>
              </a:rPr>
              <a:t>«Бути здоровим – це здорово!»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373874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Бути </a:t>
            </a:r>
            <a:r>
              <a:rPr lang="ru-RU" sz="4000" b="1" dirty="0" err="1">
                <a:solidFill>
                  <a:srgbClr val="FFFF00"/>
                </a:solidFill>
              </a:rPr>
              <a:t>здоровим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dirty="0"/>
              <a:t>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зовсім</a:t>
            </a:r>
            <a:r>
              <a:rPr lang="ru-RU" sz="4000" dirty="0"/>
              <a:t> не </a:t>
            </a:r>
            <a:r>
              <a:rPr lang="ru-RU" sz="4000" dirty="0" err="1"/>
              <a:t>грати</a:t>
            </a:r>
            <a:r>
              <a:rPr lang="ru-RU" sz="4000" dirty="0"/>
              <a:t> мускулами та </a:t>
            </a:r>
            <a:r>
              <a:rPr lang="ru-RU" sz="4000" dirty="0" err="1"/>
              <a:t>доводити</a:t>
            </a:r>
            <a:r>
              <a:rPr lang="ru-RU" sz="4000" dirty="0"/>
              <a:t> </a:t>
            </a:r>
            <a:r>
              <a:rPr lang="ru-RU" sz="4000" dirty="0" err="1"/>
              <a:t>всім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ти</a:t>
            </a:r>
            <a:r>
              <a:rPr lang="ru-RU" sz="4000" dirty="0"/>
              <a:t> — </a:t>
            </a:r>
            <a:r>
              <a:rPr lang="ru-RU" sz="4000" dirty="0" err="1"/>
              <a:t>найсильніший</a:t>
            </a:r>
            <a:r>
              <a:rPr lang="ru-RU" sz="4000" dirty="0"/>
              <a:t>, а вести </a:t>
            </a:r>
            <a:r>
              <a:rPr lang="ru-RU" sz="4000" dirty="0" err="1"/>
              <a:t>активний</a:t>
            </a:r>
            <a:r>
              <a:rPr lang="ru-RU" sz="4000" dirty="0"/>
              <a:t> </a:t>
            </a:r>
            <a:r>
              <a:rPr lang="ru-RU" sz="4000" dirty="0" err="1"/>
              <a:t>спосіб</a:t>
            </a:r>
            <a:r>
              <a:rPr lang="ru-RU" sz="4000" dirty="0"/>
              <a:t> </a:t>
            </a:r>
            <a:r>
              <a:rPr lang="ru-RU" sz="4000" dirty="0" err="1"/>
              <a:t>життя</a:t>
            </a:r>
            <a:r>
              <a:rPr lang="ru-RU" sz="4000" dirty="0"/>
              <a:t>, правильно </a:t>
            </a:r>
            <a:r>
              <a:rPr lang="ru-RU" sz="4000" dirty="0" err="1"/>
              <a:t>харчуватися</a:t>
            </a:r>
            <a:r>
              <a:rPr lang="ru-RU" sz="4000" dirty="0"/>
              <a:t> та </a:t>
            </a:r>
            <a:r>
              <a:rPr lang="ru-RU" sz="4000" dirty="0" err="1"/>
              <a:t>дбати</a:t>
            </a:r>
            <a:r>
              <a:rPr lang="ru-RU" sz="4000" dirty="0"/>
              <a:t> про режим дня.</a:t>
            </a:r>
            <a:endParaRPr lang="uk-UA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58" y="481933"/>
            <a:ext cx="3113038" cy="207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521">
            <a:off x="404569" y="776810"/>
            <a:ext cx="2160675" cy="157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2839">
            <a:off x="6466667" y="912753"/>
            <a:ext cx="1836062" cy="14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Мати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гарне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здоров’я</a:t>
            </a:r>
            <a:r>
              <a:rPr lang="ru-RU" b="1" dirty="0">
                <a:solidFill>
                  <a:srgbClr val="FFFF00"/>
                </a:solidFill>
              </a:rPr>
              <a:t> — так круто! 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dirty="0" err="1" smtClean="0"/>
              <a:t>Міцний</a:t>
            </a:r>
            <a:r>
              <a:rPr lang="ru-RU" dirty="0" smtClean="0"/>
              <a:t> </a:t>
            </a:r>
            <a:r>
              <a:rPr lang="ru-RU" dirty="0" err="1" smtClean="0"/>
              <a:t>імунітет</a:t>
            </a:r>
            <a:r>
              <a:rPr lang="ru-RU" dirty="0" smtClean="0"/>
              <a:t>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з </a:t>
            </a:r>
            <a:r>
              <a:rPr lang="ru-RU" dirty="0" err="1"/>
              <a:t>легкістю</a:t>
            </a:r>
            <a:r>
              <a:rPr lang="ru-RU" dirty="0"/>
              <a:t> пройти будь-яке </a:t>
            </a:r>
            <a:r>
              <a:rPr lang="ru-RU" dirty="0" err="1"/>
              <a:t>випробування</a:t>
            </a:r>
            <a:r>
              <a:rPr lang="ru-RU" dirty="0"/>
              <a:t>: </a:t>
            </a:r>
            <a:r>
              <a:rPr lang="ru-RU" dirty="0" err="1"/>
              <a:t>контрольну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шкільні</a:t>
            </a:r>
            <a:r>
              <a:rPr lang="ru-RU" dirty="0" smtClean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турпохід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36270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/>
        </p:blipFill>
        <p:spPr bwMode="auto">
          <a:xfrm>
            <a:off x="395536" y="476672"/>
            <a:ext cx="838231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6213" y="1124744"/>
            <a:ext cx="5184576" cy="540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rgbClr val="FFFF00"/>
                </a:solidFill>
              </a:rPr>
              <a:t>Навіщо позбавляти себе радості далеких подорожей тільки тому, що можеш захворіти? Набагато легше розпочати загартовування! Плавання, регулярні прогулянки та ігри на свіжому повітрі, повноцінний сон у поєднанні з фізичними навантаженнями зміцнять здоров’я, розвинуть волю, цілеспрямованість і витримку.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04664"/>
            <a:ext cx="266389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00787" y="3392996"/>
            <a:ext cx="270030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67" y="5013176"/>
            <a:ext cx="2540298" cy="169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2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56792"/>
            <a:ext cx="5184576" cy="517890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Рух — це життя.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Він зміцнює здоров’я.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Клітинку кожну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Він зігріває кров’ю.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Без руху швидко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Стане кволим тіло.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Тож, склавши руки,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Не сиди без діла!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О спорт! О спорт!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Це просто клас!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Дружіть із ним завжди.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Здоров’я, юність, силу дасть</a:t>
            </a:r>
            <a:r>
              <a:rPr lang="uk-UA" sz="2400" b="1" dirty="0">
                <a:solidFill>
                  <a:srgbClr val="FFFF00"/>
                </a:solidFill>
              </a:rPr>
              <a:t/>
            </a:r>
            <a:br>
              <a:rPr lang="uk-UA" sz="2400" b="1" dirty="0">
                <a:solidFill>
                  <a:srgbClr val="FFFF00"/>
                </a:solidFill>
              </a:rPr>
            </a:br>
            <a:r>
              <a:rPr lang="uk-UA" sz="2400" b="1" dirty="0">
                <a:solidFill>
                  <a:srgbClr val="FFFF00"/>
                </a:solidFill>
              </a:rPr>
              <a:t>І творчої снаги!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76672"/>
            <a:ext cx="4824536" cy="1015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 smtClean="0">
                <a:solidFill>
                  <a:schemeClr val="bg1"/>
                </a:solidFill>
              </a:rPr>
              <a:t>Рух – це життя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217540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347">
            <a:off x="313482" y="2153927"/>
            <a:ext cx="2172883" cy="147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242">
            <a:off x="400753" y="4012748"/>
            <a:ext cx="1792369" cy="176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410">
            <a:off x="6289317" y="2909738"/>
            <a:ext cx="2324563" cy="170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375">
            <a:off x="6629523" y="5188008"/>
            <a:ext cx="2069976" cy="103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03" y="332656"/>
            <a:ext cx="8435280" cy="125272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Олімпійський тиждень в школі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2"/>
          <a:stretch/>
        </p:blipFill>
        <p:spPr bwMode="auto">
          <a:xfrm>
            <a:off x="241648" y="1556792"/>
            <a:ext cx="38926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5949280"/>
            <a:ext cx="6400328" cy="748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 smtClean="0">
                <a:solidFill>
                  <a:srgbClr val="FFFF00"/>
                </a:solidFill>
              </a:rPr>
              <a:t>Змагання з волейболу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/>
          <a:stretch/>
        </p:blipFill>
        <p:spPr bwMode="auto">
          <a:xfrm>
            <a:off x="3857856" y="1950453"/>
            <a:ext cx="2952328" cy="189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84" y="2291057"/>
            <a:ext cx="1987584" cy="265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D:\Фото\Олімпійський тиждень 2021\IMG-22cb5e026b6e4662522aadff678c525c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0"/>
          <a:stretch/>
        </p:blipFill>
        <p:spPr bwMode="auto">
          <a:xfrm>
            <a:off x="5506857" y="3616112"/>
            <a:ext cx="2016454" cy="23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D:\Фото\Олімпійський тиждень 2021\IMG-600bcf2030edee32b7b81973aac5ad50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7" y="3253321"/>
            <a:ext cx="1747816" cy="23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0" b="30525"/>
          <a:stretch/>
        </p:blipFill>
        <p:spPr bwMode="auto">
          <a:xfrm>
            <a:off x="1979713" y="3998902"/>
            <a:ext cx="3214847" cy="188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03" y="332656"/>
            <a:ext cx="8435280" cy="125272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Олімпійський тиждень в школі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797152"/>
            <a:ext cx="903649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 smtClean="0">
                <a:solidFill>
                  <a:srgbClr val="FFFF00"/>
                </a:solidFill>
              </a:rPr>
              <a:t>Змагання з </a:t>
            </a:r>
            <a:r>
              <a:rPr lang="uk-UA" sz="2800" dirty="0" err="1" smtClean="0">
                <a:solidFill>
                  <a:srgbClr val="FFFF00"/>
                </a:solidFill>
              </a:rPr>
              <a:t>армреслінгу</a:t>
            </a:r>
            <a:r>
              <a:rPr lang="uk-UA" sz="2800" dirty="0" smtClean="0">
                <a:solidFill>
                  <a:srgbClr val="FFFF00"/>
                </a:solidFill>
              </a:rPr>
              <a:t> до </a:t>
            </a:r>
            <a:r>
              <a:rPr lang="uk-UA" sz="2800" dirty="0">
                <a:solidFill>
                  <a:srgbClr val="FFFF00"/>
                </a:solidFill>
              </a:rPr>
              <a:t>150-річчя від дня народження видатного українського борця, спортсмена, </a:t>
            </a:r>
            <a:endParaRPr lang="uk-UA" sz="2800" dirty="0" smtClean="0">
              <a:solidFill>
                <a:srgbClr val="FFFF00"/>
              </a:solidFill>
            </a:endParaRPr>
          </a:p>
          <a:p>
            <a:r>
              <a:rPr lang="uk-UA" sz="2800" dirty="0" smtClean="0">
                <a:solidFill>
                  <a:srgbClr val="FFFF00"/>
                </a:solidFill>
              </a:rPr>
              <a:t>чемпіона </a:t>
            </a:r>
            <a:r>
              <a:rPr lang="uk-UA" sz="2800" dirty="0">
                <a:solidFill>
                  <a:srgbClr val="FFFF00"/>
                </a:solidFill>
              </a:rPr>
              <a:t>світу Івана Піддубного 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Users\Zateyniks\Desktop\Інтернет 2021-2022\Олімпійський тиждень 2021 в Інтернет\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9"/>
          <a:stretch/>
        </p:blipFill>
        <p:spPr bwMode="auto">
          <a:xfrm>
            <a:off x="467544" y="1683892"/>
            <a:ext cx="3384376" cy="311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Zateyniks\Desktop\Інтернет 2021-2022\Олімпійський тиждень 2021 в Інтернет\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b="25143"/>
          <a:stretch/>
        </p:blipFill>
        <p:spPr bwMode="auto">
          <a:xfrm>
            <a:off x="4460761" y="1683892"/>
            <a:ext cx="4312655" cy="311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03" y="332656"/>
            <a:ext cx="8435280" cy="125272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Олімпійський тиждень в школі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5985284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 smtClean="0">
                <a:solidFill>
                  <a:srgbClr val="FFFF00"/>
                </a:solidFill>
              </a:rPr>
              <a:t>Змагання з футболу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Zateyniks\Desktop\Інтернет 2021-2022\Олімпійський тиждень 2021 в Інтернет\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1" b="43041"/>
          <a:stretch/>
        </p:blipFill>
        <p:spPr bwMode="auto">
          <a:xfrm>
            <a:off x="256771" y="2552506"/>
            <a:ext cx="509094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Zateyniks\Desktop\Інтернет 2021-2022\Олімпійський тиждень 2021 в Інтернет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31" y="1772816"/>
            <a:ext cx="301677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03" y="332656"/>
            <a:ext cx="8435280" cy="125272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Олімпійський тиждень в школі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5985284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 smtClean="0">
                <a:solidFill>
                  <a:srgbClr val="FFFF00"/>
                </a:solidFill>
              </a:rPr>
              <a:t>Змагання «Веселі старти»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800200" cy="240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1800200" cy="240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D:\Фото\Олімпійський тиждень 2021\IMG-f160db14afac0996355756d4b1a1595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79" y="3579002"/>
            <a:ext cx="1800200" cy="24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79" y="2654086"/>
            <a:ext cx="1767312" cy="23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80019"/>
            <a:ext cx="2641921" cy="146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6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03" y="332656"/>
            <a:ext cx="8435280" cy="125272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Олімпійський тиждень в школі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5661248"/>
            <a:ext cx="5544616" cy="111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 smtClean="0">
                <a:solidFill>
                  <a:srgbClr val="FFFF00"/>
                </a:solidFill>
              </a:rPr>
              <a:t>Змагання з </a:t>
            </a:r>
            <a:r>
              <a:rPr lang="uk-UA" sz="3600" b="1" dirty="0" err="1" smtClean="0">
                <a:solidFill>
                  <a:srgbClr val="FFFF00"/>
                </a:solidFill>
              </a:rPr>
              <a:t>ДАРТСу</a:t>
            </a:r>
            <a:r>
              <a:rPr lang="uk-UA" sz="36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та перетягування линви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17410" name="Picture 2" descr="C:\Users\Zateyniks\Desktop\Інтернет 2021-2022\Олімпійський тиждень 2021 в Інтернет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Zateyniks\Desktop\Інтернет 2021-2022\Олімпійський тиждень 2021 в Інтернет\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5"/>
          <a:stretch/>
        </p:blipFill>
        <p:spPr bwMode="auto">
          <a:xfrm>
            <a:off x="2123728" y="3243824"/>
            <a:ext cx="4025296" cy="19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Zateyniks\Desktop\Інтернет 2021-2022\Олімпійський тиждень 2021 в Інтернет\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0"/>
          <a:stretch/>
        </p:blipFill>
        <p:spPr bwMode="auto">
          <a:xfrm>
            <a:off x="5076056" y="1916832"/>
            <a:ext cx="353238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67" y="3573016"/>
            <a:ext cx="8229600" cy="230425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Рух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здатний замінити всі ліки, але жодні ліки не замінять руху.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1283" y="404664"/>
            <a:ext cx="374441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 smtClean="0">
                <a:solidFill>
                  <a:schemeClr val="bg1"/>
                </a:solidFill>
              </a:rPr>
              <a:t>Важливо!!!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3" name="AutoShape 2" descr="Здоровий спосіб життя та фізична активність у профілактиці захворювань  серця | Блоги БД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Здоровий спосіб життя та фізична активність у профілактиці захворювань  серця | Блоги БДМ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4375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59"/>
            <a:ext cx="2641476" cy="19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453083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Гімнастика</a:t>
            </a:r>
            <a:r>
              <a:rPr lang="uk-UA" sz="3600" dirty="0">
                <a:solidFill>
                  <a:srgbClr val="FFFF00"/>
                </a:solidFill>
              </a:rPr>
              <a:t>, фізичні вправи, ходьба повинні міцно ввійти в повсякденний побут кожного, хто хоче зберегти працездатність, здоров’я, </a:t>
            </a:r>
            <a:r>
              <a:rPr lang="uk-UA" sz="3600" dirty="0" smtClean="0">
                <a:solidFill>
                  <a:srgbClr val="FFFF00"/>
                </a:solidFill>
              </a:rPr>
              <a:t/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повноцінне </a:t>
            </a:r>
            <a:r>
              <a:rPr lang="uk-UA" sz="3600" dirty="0">
                <a:solidFill>
                  <a:srgbClr val="FFFF00"/>
                </a:solidFill>
              </a:rPr>
              <a:t>і радісне </a:t>
            </a:r>
            <a:r>
              <a:rPr lang="uk-UA" sz="3600" dirty="0" smtClean="0">
                <a:solidFill>
                  <a:srgbClr val="FFFF00"/>
                </a:solidFill>
              </a:rPr>
              <a:t>життя.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                                                      </a:t>
            </a:r>
            <a:r>
              <a:rPr lang="uk-UA" sz="2800" i="1" dirty="0" smtClean="0">
                <a:solidFill>
                  <a:srgbClr val="FFFF00"/>
                </a:solidFill>
              </a:rPr>
              <a:t>Гіппократ</a:t>
            </a:r>
            <a:endParaRPr lang="uk-UA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Над презентацією працювали: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27809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uk-UA" dirty="0" smtClean="0">
                <a:solidFill>
                  <a:srgbClr val="FFFF00"/>
                </a:solidFill>
              </a:rPr>
              <a:t>Бондаренко О. М. – педагог-організатор;</a:t>
            </a:r>
          </a:p>
          <a:p>
            <a:pPr algn="l"/>
            <a:endParaRPr lang="uk-UA" dirty="0" smtClean="0">
              <a:solidFill>
                <a:srgbClr val="FFFF00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uk-UA" dirty="0" smtClean="0">
                <a:solidFill>
                  <a:srgbClr val="FFFF00"/>
                </a:solidFill>
              </a:rPr>
              <a:t>Гордій Софія – учениця 11-го класу.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8856984" cy="4248472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FF00"/>
                </a:solidFill>
              </a:rPr>
              <a:t>Рухова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активність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dirty="0"/>
              <a:t>— </a:t>
            </a:r>
            <a:r>
              <a:rPr lang="ru-RU" sz="3600" dirty="0" err="1"/>
              <a:t>це</a:t>
            </a:r>
            <a:r>
              <a:rPr lang="ru-RU" sz="3600" dirty="0"/>
              <a:t> будь-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форми</a:t>
            </a:r>
            <a:r>
              <a:rPr lang="ru-RU" sz="3600" dirty="0"/>
              <a:t> </a:t>
            </a:r>
            <a:r>
              <a:rPr lang="ru-RU" sz="3600" dirty="0" err="1"/>
              <a:t>руху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потребують</a:t>
            </a:r>
            <a:r>
              <a:rPr lang="ru-RU" sz="3600" dirty="0"/>
              <a:t> </a:t>
            </a:r>
            <a:r>
              <a:rPr lang="ru-RU" sz="3600" dirty="0" err="1"/>
              <a:t>енергії</a:t>
            </a:r>
            <a:r>
              <a:rPr lang="ru-RU" sz="3600" dirty="0"/>
              <a:t>, </a:t>
            </a:r>
            <a:r>
              <a:rPr lang="ru-RU" sz="3600" dirty="0" err="1"/>
              <a:t>наприклад</a:t>
            </a:r>
            <a:r>
              <a:rPr lang="ru-RU" sz="3600" dirty="0"/>
              <a:t> ходьба, </a:t>
            </a:r>
            <a:r>
              <a:rPr lang="ru-RU" sz="3600" dirty="0" err="1"/>
              <a:t>фізична</a:t>
            </a:r>
            <a:r>
              <a:rPr lang="ru-RU" sz="3600" dirty="0"/>
              <a:t> робота, </a:t>
            </a:r>
            <a:r>
              <a:rPr lang="ru-RU" sz="3600" dirty="0" err="1"/>
              <a:t>фізичні</a:t>
            </a:r>
            <a:r>
              <a:rPr lang="ru-RU" sz="3600" dirty="0"/>
              <a:t> </a:t>
            </a:r>
            <a:r>
              <a:rPr lang="ru-RU" sz="3600" dirty="0" err="1"/>
              <a:t>вправи</a:t>
            </a:r>
            <a:r>
              <a:rPr lang="ru-RU" sz="3600" dirty="0"/>
              <a:t>, </a:t>
            </a:r>
            <a:r>
              <a:rPr lang="ru-RU" sz="3600" dirty="0" err="1"/>
              <a:t>заняття</a:t>
            </a:r>
            <a:r>
              <a:rPr lang="ru-RU" sz="3600" dirty="0"/>
              <a:t> спортом </a:t>
            </a:r>
            <a:r>
              <a:rPr lang="ru-RU" sz="3600" dirty="0" err="1"/>
              <a:t>тощо</a:t>
            </a:r>
            <a:r>
              <a:rPr lang="ru-RU" sz="3600" dirty="0"/>
              <a:t>.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525658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5400" b="1" dirty="0" smtClean="0">
                <a:solidFill>
                  <a:schemeClr val="bg1"/>
                </a:solidFill>
              </a:rPr>
              <a:t>Що таке </a:t>
            </a:r>
            <a:r>
              <a:rPr lang="uk-UA" sz="5400" b="1" dirty="0" smtClean="0">
                <a:solidFill>
                  <a:schemeClr val="bg1"/>
                </a:solidFill>
              </a:rPr>
              <a:t>рухова активність?</a:t>
            </a:r>
            <a:endParaRPr lang="uk-UA" sz="5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4254"/>
            <a:ext cx="1828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Види рухової активності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1908046"/>
            <a:ext cx="3890392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err="1">
                <a:solidFill>
                  <a:srgbClr val="FFFF00"/>
                </a:solidFill>
              </a:rPr>
              <a:t>Низька</a:t>
            </a:r>
            <a:r>
              <a:rPr lang="ru-RU" sz="3600" b="1" dirty="0">
                <a:solidFill>
                  <a:srgbClr val="FFFF00"/>
                </a:solidFill>
              </a:rPr>
              <a:t>: </a:t>
            </a:r>
            <a:r>
              <a:rPr lang="ru-RU" sz="3600" dirty="0" err="1" smtClean="0"/>
              <a:t>повільна</a:t>
            </a:r>
            <a:r>
              <a:rPr lang="ru-RU" sz="3600" dirty="0" smtClean="0"/>
              <a:t> </a:t>
            </a:r>
            <a:r>
              <a:rPr lang="ru-RU" sz="3600" dirty="0"/>
              <a:t>ходьба, </a:t>
            </a:r>
            <a:r>
              <a:rPr lang="ru-RU" sz="3600" dirty="0" err="1"/>
              <a:t>сидіння</a:t>
            </a:r>
            <a:r>
              <a:rPr lang="ru-RU" sz="3600" dirty="0"/>
              <a:t> за </a:t>
            </a:r>
            <a:r>
              <a:rPr lang="ru-RU" sz="3600" dirty="0" err="1"/>
              <a:t>робочим</a:t>
            </a:r>
            <a:r>
              <a:rPr lang="ru-RU" sz="3600" dirty="0"/>
              <a:t> столом, робота за </a:t>
            </a:r>
            <a:r>
              <a:rPr lang="ru-RU" sz="3600" dirty="0" err="1"/>
              <a:t>комп’ютером</a:t>
            </a:r>
            <a:r>
              <a:rPr lang="ru-RU" sz="3600" dirty="0"/>
              <a:t>, перегляд телепередач</a:t>
            </a:r>
            <a:r>
              <a:rPr lang="ru-RU" sz="3600" dirty="0" smtClean="0"/>
              <a:t>.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257">
            <a:off x="489360" y="1875861"/>
            <a:ext cx="1656184" cy="124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058">
            <a:off x="692358" y="3646931"/>
            <a:ext cx="1746774" cy="115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525">
            <a:off x="344847" y="5435178"/>
            <a:ext cx="1775058" cy="101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747">
            <a:off x="6850208" y="1787852"/>
            <a:ext cx="1621272" cy="1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0751">
            <a:off x="6415930" y="3686500"/>
            <a:ext cx="1813236" cy="11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3">
            <a:off x="7173190" y="5289266"/>
            <a:ext cx="1524732" cy="101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Види рухової активності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20322" y="1908046"/>
            <a:ext cx="3890392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err="1">
                <a:solidFill>
                  <a:srgbClr val="FFFF00"/>
                </a:solidFill>
              </a:rPr>
              <a:t>Помірна</a:t>
            </a:r>
            <a:r>
              <a:rPr lang="ru-RU" sz="36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/>
              <a:t>швидка</a:t>
            </a:r>
            <a:r>
              <a:rPr lang="ru-RU" sz="3600" dirty="0" smtClean="0"/>
              <a:t> </a:t>
            </a:r>
            <a:r>
              <a:rPr lang="ru-RU" sz="3600" dirty="0"/>
              <a:t>ходьба, </a:t>
            </a:r>
            <a:r>
              <a:rPr lang="ru-RU" sz="3600" dirty="0" err="1"/>
              <a:t>прибирання</a:t>
            </a:r>
            <a:r>
              <a:rPr lang="ru-RU" sz="3600" dirty="0"/>
              <a:t> </a:t>
            </a:r>
            <a:r>
              <a:rPr lang="ru-RU" sz="3600" dirty="0" err="1"/>
              <a:t>оселі</a:t>
            </a:r>
            <a:r>
              <a:rPr lang="ru-RU" sz="3600" dirty="0"/>
              <a:t>, робота на </a:t>
            </a:r>
            <a:r>
              <a:rPr lang="ru-RU" sz="3600" dirty="0" err="1"/>
              <a:t>городі</a:t>
            </a:r>
            <a:r>
              <a:rPr lang="ru-RU" sz="3600" dirty="0"/>
              <a:t>, </a:t>
            </a:r>
            <a:r>
              <a:rPr lang="ru-RU" sz="3600" dirty="0" err="1"/>
              <a:t>гра</a:t>
            </a:r>
            <a:r>
              <a:rPr lang="ru-RU" sz="3600" dirty="0"/>
              <a:t> на </a:t>
            </a:r>
            <a:r>
              <a:rPr lang="ru-RU" sz="3600" dirty="0" err="1"/>
              <a:t>піаніно</a:t>
            </a:r>
            <a:r>
              <a:rPr lang="ru-RU" sz="3600" dirty="0"/>
              <a:t>.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291">
            <a:off x="502420" y="1914899"/>
            <a:ext cx="1813744" cy="120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616">
            <a:off x="394483" y="3504719"/>
            <a:ext cx="1716782" cy="13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816">
            <a:off x="919391" y="5445224"/>
            <a:ext cx="1621954" cy="107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4298">
            <a:off x="6907260" y="1776321"/>
            <a:ext cx="1572913" cy="148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2062" r="7091" b="6421"/>
          <a:stretch/>
        </p:blipFill>
        <p:spPr bwMode="auto">
          <a:xfrm rot="20427425">
            <a:off x="6797661" y="3607395"/>
            <a:ext cx="1249467" cy="148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007">
            <a:off x="6335201" y="5388089"/>
            <a:ext cx="1785536" cy="11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8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Види рухової активності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20322" y="1908046"/>
            <a:ext cx="3890392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>
                <a:solidFill>
                  <a:srgbClr val="FFFF00"/>
                </a:solidFill>
              </a:rPr>
              <a:t>Інтенсивна: </a:t>
            </a:r>
            <a:endParaRPr lang="uk-UA" sz="3600" b="1" dirty="0" smtClean="0">
              <a:solidFill>
                <a:srgbClr val="FFFF00"/>
              </a:solidFill>
            </a:endParaRPr>
          </a:p>
          <a:p>
            <a:r>
              <a:rPr lang="uk-UA" sz="3600" dirty="0" smtClean="0"/>
              <a:t>біг</a:t>
            </a:r>
            <a:r>
              <a:rPr lang="uk-UA" sz="3600" dirty="0"/>
              <a:t>, заняття фізичною культурою </a:t>
            </a:r>
            <a:endParaRPr lang="uk-UA" sz="3600" dirty="0" smtClean="0"/>
          </a:p>
          <a:p>
            <a:r>
              <a:rPr lang="uk-UA" sz="3600" dirty="0" smtClean="0"/>
              <a:t>і </a:t>
            </a:r>
            <a:r>
              <a:rPr lang="uk-UA" sz="3600" dirty="0"/>
              <a:t>спортом, танці, рухливі ігри.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822">
            <a:off x="552609" y="1844653"/>
            <a:ext cx="1812017" cy="126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826">
            <a:off x="491748" y="3691667"/>
            <a:ext cx="1875269" cy="109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276">
            <a:off x="669478" y="5322304"/>
            <a:ext cx="2004813" cy="112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776">
            <a:off x="6222658" y="1861570"/>
            <a:ext cx="2461079" cy="105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514">
            <a:off x="6730832" y="3309916"/>
            <a:ext cx="1444732" cy="144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544">
            <a:off x="6037608" y="5238439"/>
            <a:ext cx="1581270" cy="116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5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347048" cy="125272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Чи знаєте ви, що…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9889"/>
            <a:ext cx="142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636912"/>
            <a:ext cx="8138864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smtClean="0">
                <a:solidFill>
                  <a:srgbClr val="FFFF00"/>
                </a:solidFill>
              </a:rPr>
              <a:t>Людина «запрограмована» на інтенсивну рухову активність. </a:t>
            </a:r>
          </a:p>
          <a:p>
            <a:endParaRPr lang="uk-UA" sz="3200" b="1" dirty="0" smtClean="0">
              <a:solidFill>
                <a:schemeClr val="tx1"/>
              </a:solidFill>
            </a:endParaRPr>
          </a:p>
          <a:p>
            <a:r>
              <a:rPr lang="ru-RU" sz="2400" dirty="0"/>
              <a:t>Д</a:t>
            </a:r>
            <a:r>
              <a:rPr lang="ru-RU" sz="2400" dirty="0" smtClean="0"/>
              <a:t>ля </a:t>
            </a:r>
            <a:r>
              <a:rPr lang="ru-RU" sz="2400" dirty="0" err="1"/>
              <a:t>задоволення</a:t>
            </a:r>
            <a:r>
              <a:rPr lang="ru-RU" sz="2400" dirty="0"/>
              <a:t> потреби в </a:t>
            </a:r>
            <a:r>
              <a:rPr lang="ru-RU" sz="2400" dirty="0" err="1"/>
              <a:t>рухах</a:t>
            </a:r>
            <a:r>
              <a:rPr lang="ru-RU" sz="2400" dirty="0"/>
              <a:t> </a:t>
            </a:r>
            <a:r>
              <a:rPr lang="ru-RU" sz="2400" dirty="0" err="1"/>
              <a:t>дитина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FF00"/>
                </a:solidFill>
              </a:rPr>
              <a:t>3-4 </a:t>
            </a:r>
            <a:r>
              <a:rPr lang="ru-RU" sz="2400" b="1" dirty="0" err="1">
                <a:solidFill>
                  <a:srgbClr val="FFFF00"/>
                </a:solidFill>
              </a:rPr>
              <a:t>років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повинна </a:t>
            </a:r>
            <a:r>
              <a:rPr lang="ru-RU" sz="2400" dirty="0" err="1"/>
              <a:t>робити</a:t>
            </a:r>
            <a:r>
              <a:rPr lang="ru-RU" sz="2400" dirty="0"/>
              <a:t> </a:t>
            </a:r>
            <a:r>
              <a:rPr lang="ru-RU" sz="2400" dirty="0" err="1"/>
              <a:t>щодня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9</a:t>
            </a:r>
            <a:r>
              <a:rPr lang="ru-RU" sz="2400" dirty="0"/>
              <a:t> до </a:t>
            </a:r>
            <a:r>
              <a:rPr lang="ru-RU" sz="2400" b="1" dirty="0">
                <a:solidFill>
                  <a:srgbClr val="FFFF00"/>
                </a:solidFill>
              </a:rPr>
              <a:t>10,5</a:t>
            </a:r>
            <a:r>
              <a:rPr lang="ru-RU" sz="2400" dirty="0"/>
              <a:t>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кроків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FFFF00"/>
                </a:solidFill>
              </a:rPr>
              <a:t>5-6 </a:t>
            </a:r>
            <a:r>
              <a:rPr lang="ru-RU" sz="2400" b="1" dirty="0" err="1">
                <a:solidFill>
                  <a:srgbClr val="FFFF00"/>
                </a:solidFill>
              </a:rPr>
              <a:t>років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b="1" dirty="0">
                <a:solidFill>
                  <a:srgbClr val="FFFF00"/>
                </a:solidFill>
              </a:rPr>
              <a:t>11-13,5 </a:t>
            </a:r>
            <a:r>
              <a:rPr lang="ru-RU" sz="2400" dirty="0" err="1"/>
              <a:t>тисяч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FF00"/>
                </a:solidFill>
              </a:rPr>
              <a:t>7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b="1" dirty="0">
                <a:solidFill>
                  <a:srgbClr val="FFFF00"/>
                </a:solidFill>
              </a:rPr>
              <a:t>14-15 </a:t>
            </a:r>
            <a:r>
              <a:rPr lang="ru-RU" sz="2400" dirty="0" err="1"/>
              <a:t>тисяч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FF00"/>
                </a:solidFill>
              </a:rPr>
              <a:t>8-10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b="1" dirty="0">
                <a:solidFill>
                  <a:srgbClr val="FFFF00"/>
                </a:solidFill>
              </a:rPr>
              <a:t>15-20</a:t>
            </a:r>
            <a:r>
              <a:rPr lang="ru-RU" sz="2400" dirty="0"/>
              <a:t> </a:t>
            </a:r>
            <a:r>
              <a:rPr lang="ru-RU" sz="2400" dirty="0" err="1"/>
              <a:t>тисяч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FF00"/>
                </a:solidFill>
              </a:rPr>
              <a:t>11-14 </a:t>
            </a:r>
            <a:r>
              <a:rPr lang="ru-RU" sz="2400" b="1" dirty="0" err="1">
                <a:solidFill>
                  <a:srgbClr val="FFFF00"/>
                </a:solidFill>
              </a:rPr>
              <a:t>років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b="1" dirty="0">
                <a:solidFill>
                  <a:srgbClr val="FFFF00"/>
                </a:solidFill>
              </a:rPr>
              <a:t>20-25</a:t>
            </a:r>
            <a:r>
              <a:rPr lang="ru-RU" sz="2400" dirty="0"/>
              <a:t>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кроків</a:t>
            </a:r>
            <a:r>
              <a:rPr lang="ru-RU" sz="2400" dirty="0"/>
              <a:t>.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347048" cy="125272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Чи знаєте ви, що…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9889"/>
            <a:ext cx="142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636912"/>
            <a:ext cx="8138864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err="1"/>
              <a:t>О</a:t>
            </a:r>
            <a:r>
              <a:rPr lang="ru-RU" sz="3200" dirty="0" err="1" smtClean="0"/>
              <a:t>б’єм</a:t>
            </a:r>
            <a:r>
              <a:rPr lang="ru-RU" sz="3200" dirty="0" smtClean="0"/>
              <a:t> </a:t>
            </a:r>
            <a:r>
              <a:rPr lang="ru-RU" sz="3200" dirty="0" err="1"/>
              <a:t>рухової</a:t>
            </a:r>
            <a:r>
              <a:rPr lang="ru-RU" sz="3200" dirty="0"/>
              <a:t> </a:t>
            </a:r>
            <a:r>
              <a:rPr lang="ru-RU" sz="3200" dirty="0" err="1"/>
              <a:t>активності</a:t>
            </a:r>
            <a:r>
              <a:rPr lang="ru-RU" sz="3200" dirty="0"/>
              <a:t> за </a:t>
            </a:r>
            <a:r>
              <a:rPr lang="ru-RU" sz="3200" dirty="0" err="1"/>
              <a:t>тиждень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становити</a:t>
            </a:r>
            <a:r>
              <a:rPr lang="ru-RU" sz="3200" dirty="0"/>
              <a:t> для людей </a:t>
            </a:r>
            <a:r>
              <a:rPr lang="ru-RU" sz="3200" b="1" dirty="0">
                <a:solidFill>
                  <a:srgbClr val="FFFF00"/>
                </a:solidFill>
              </a:rPr>
              <a:t>старших 25 </a:t>
            </a:r>
            <a:r>
              <a:rPr lang="ru-RU" sz="3200" b="1" dirty="0" err="1">
                <a:solidFill>
                  <a:srgbClr val="FFFF00"/>
                </a:solidFill>
              </a:rPr>
              <a:t>років</a:t>
            </a:r>
            <a:r>
              <a:rPr lang="ru-RU" sz="3200" dirty="0"/>
              <a:t> – </a:t>
            </a:r>
            <a:endParaRPr lang="ru-RU" sz="3200" dirty="0" smtClean="0"/>
          </a:p>
          <a:p>
            <a:r>
              <a:rPr lang="ru-RU" sz="3200" b="1" dirty="0" smtClean="0">
                <a:solidFill>
                  <a:srgbClr val="FFFF00"/>
                </a:solidFill>
              </a:rPr>
              <a:t>6-10</a:t>
            </a:r>
            <a:r>
              <a:rPr lang="ru-RU" sz="3200" dirty="0"/>
              <a:t>, для </a:t>
            </a:r>
            <a:r>
              <a:rPr lang="ru-RU" sz="3200" b="1" dirty="0">
                <a:solidFill>
                  <a:srgbClr val="FFFF00"/>
                </a:solidFill>
              </a:rPr>
              <a:t>18-25 </a:t>
            </a:r>
            <a:r>
              <a:rPr lang="ru-RU" sz="3200" b="1" dirty="0" err="1">
                <a:solidFill>
                  <a:srgbClr val="FFFF00"/>
                </a:solidFill>
              </a:rPr>
              <a:t>років</a:t>
            </a:r>
            <a:r>
              <a:rPr lang="ru-RU" sz="3200" dirty="0"/>
              <a:t> – </a:t>
            </a:r>
            <a:r>
              <a:rPr lang="ru-RU" sz="3200" b="1" dirty="0">
                <a:solidFill>
                  <a:srgbClr val="FFFF00"/>
                </a:solidFill>
              </a:rPr>
              <a:t>10-14</a:t>
            </a:r>
            <a:r>
              <a:rPr lang="ru-RU" sz="3200" dirty="0"/>
              <a:t>, для </a:t>
            </a:r>
            <a:r>
              <a:rPr lang="ru-RU" sz="3200" b="1" dirty="0" err="1">
                <a:solidFill>
                  <a:srgbClr val="FFFF00"/>
                </a:solidFill>
              </a:rPr>
              <a:t>школярів</a:t>
            </a:r>
            <a:r>
              <a:rPr lang="ru-RU" sz="3200" dirty="0"/>
              <a:t> – </a:t>
            </a:r>
            <a:r>
              <a:rPr lang="ru-RU" sz="3200" b="1" dirty="0">
                <a:solidFill>
                  <a:srgbClr val="FFFF00"/>
                </a:solidFill>
              </a:rPr>
              <a:t>14-21</a:t>
            </a:r>
            <a:r>
              <a:rPr lang="ru-RU" sz="3200" dirty="0"/>
              <a:t>, а для </a:t>
            </a:r>
            <a:r>
              <a:rPr lang="ru-RU" sz="3200" b="1" dirty="0" err="1">
                <a:solidFill>
                  <a:srgbClr val="FFFF00"/>
                </a:solidFill>
              </a:rPr>
              <a:t>дошкільнят</a:t>
            </a:r>
            <a:r>
              <a:rPr lang="ru-RU" sz="3200" dirty="0"/>
              <a:t> – </a:t>
            </a:r>
            <a:r>
              <a:rPr lang="ru-RU" sz="3200" b="1" dirty="0">
                <a:solidFill>
                  <a:srgbClr val="FFFF00"/>
                </a:solidFill>
              </a:rPr>
              <a:t>21-28 </a:t>
            </a:r>
            <a:r>
              <a:rPr lang="ru-RU" sz="3200" b="1" dirty="0" smtClean="0">
                <a:solidFill>
                  <a:srgbClr val="FFFF00"/>
                </a:solidFill>
              </a:rPr>
              <a:t>годин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29600" cy="201055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</a:rPr>
              <a:t>В здоровому тілі – здоровий дух!</a:t>
            </a:r>
            <a:endParaRPr lang="uk-UA" sz="6000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4967077" cy="28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8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562</TotalTime>
  <Words>402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Рухова активність – здоровий спосіб життя</vt:lpstr>
      <vt:lpstr>Рух здатний замінити всі ліки, але жодні ліки не замінять руху.</vt:lpstr>
      <vt:lpstr>Рухова активність — це будь-які форми руху, що потребують енергії, наприклад ходьба, фізична робота, фізичні вправи, заняття спортом тощо.</vt:lpstr>
      <vt:lpstr>Види рухової активності</vt:lpstr>
      <vt:lpstr>Види рухової активності</vt:lpstr>
      <vt:lpstr>Види рухової активності</vt:lpstr>
      <vt:lpstr>Чи знаєте ви, що…</vt:lpstr>
      <vt:lpstr>Чи знаєте ви, що…</vt:lpstr>
      <vt:lpstr>В здоровому тілі – здоровий дух!</vt:lpstr>
      <vt:lpstr>Бути здоровим — це зовсім не грати мускулами та доводити всім, що ти — найсильніший, а вести активний спосіб життя, правильно харчуватися та дбати про режим дня.</vt:lpstr>
      <vt:lpstr>Мати гарне здоров’я — так круто!  Міцний імунітет допоможе тобі  з легкістю пройти будь-яке випробування: контрольну,  шкільні змагання або турпохід.</vt:lpstr>
      <vt:lpstr>Презентация PowerPoint</vt:lpstr>
      <vt:lpstr>Презентация PowerPoint</vt:lpstr>
      <vt:lpstr>Рух — це життя. Він зміцнює здоров’я. Клітинку кожну Він зігріває кров’ю. Без руху швидко Стане кволим тіло. Тож, склавши руки, Не сиди без діла! О спорт! О спорт! Це просто клас! Дружіть із ним завжди. Здоров’я, юність, силу дасть І творчої снаги!</vt:lpstr>
      <vt:lpstr>Олімпійський тиждень в школі</vt:lpstr>
      <vt:lpstr>Олімпійський тиждень в школі</vt:lpstr>
      <vt:lpstr>Олімпійський тиждень в школі</vt:lpstr>
      <vt:lpstr>Олімпійський тиждень в школі</vt:lpstr>
      <vt:lpstr>Олімпійський тиждень в школі</vt:lpstr>
      <vt:lpstr>Гімнастика, фізичні вправи, ходьба повинні міцно ввійти в повсякденний побут кожного, хто хоче зберегти працездатність, здоров’я,  повноцінне і радісне життя.                                                         Гіппократ</vt:lpstr>
      <vt:lpstr>Над презентацією працювали: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Віруси та бактерії у нашому житті</dc:title>
  <dc:creator>Zateyniks</dc:creator>
  <cp:lastModifiedBy>Zateyniks</cp:lastModifiedBy>
  <cp:revision>52</cp:revision>
  <dcterms:created xsi:type="dcterms:W3CDTF">2022-02-15T13:35:52Z</dcterms:created>
  <dcterms:modified xsi:type="dcterms:W3CDTF">2022-04-21T10:06:42Z</dcterms:modified>
</cp:coreProperties>
</file>